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2" r:id="rId7"/>
    <p:sldId id="260" r:id="rId8"/>
    <p:sldId id="265" r:id="rId9"/>
    <p:sldId id="261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8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7171-5ECC-4793-9D3B-731A810EB28A}" type="datetimeFigureOut">
              <a:rPr lang="it-IT" smtClean="0"/>
              <a:t>26/04/2013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008B-2CA0-4C3D-AF79-7A2A093D3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5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2" l="58400" r="100000">
                        <a14:foregroundMark x1="75600" y1="29863" x2="75600" y2="29863"/>
                        <a14:foregroundMark x1="74400" y1="27945" x2="74400" y2="27945"/>
                        <a14:foregroundMark x1="72400" y1="46849" x2="72400" y2="46849"/>
                        <a14:foregroundMark x1="75000" y1="53151" x2="75000" y2="53151"/>
                        <a14:foregroundMark x1="75800" y1="48767" x2="75800" y2="48767"/>
                        <a14:foregroundMark x1="74600" y1="44384" x2="74600" y2="44384"/>
                        <a14:foregroundMark x1="74600" y1="42740" x2="74600" y2="42740"/>
                        <a14:foregroundMark x1="75000" y1="41644" x2="75000" y2="41644"/>
                        <a14:foregroundMark x1="86000" y1="40822" x2="86000" y2="40822"/>
                        <a14:foregroundMark x1="86800" y1="44384" x2="86800" y2="44384"/>
                        <a14:foregroundMark x1="91400" y1="48219" x2="91400" y2="48219"/>
                        <a14:foregroundMark x1="93800" y1="45753" x2="93800" y2="45753"/>
                        <a14:foregroundMark x1="98200" y1="63836" x2="98200" y2="63836"/>
                        <a14:foregroundMark x1="98400" y1="70137" x2="98400" y2="70137"/>
                        <a14:foregroundMark x1="98400" y1="81370" x2="98400" y2="81370"/>
                        <a14:foregroundMark x1="99200" y1="93699" x2="99200" y2="93699"/>
                        <a14:foregroundMark x1="97400" y1="91507" x2="97400" y2="91507"/>
                        <a14:foregroundMark x1="60400" y1="70137" x2="60400" y2="70137"/>
                        <a14:foregroundMark x1="63800" y1="50411" x2="63800" y2="50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15"/>
          <a:stretch/>
        </p:blipFill>
        <p:spPr>
          <a:xfrm>
            <a:off x="5724128" y="897520"/>
            <a:ext cx="3419872" cy="596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179512" y="188639"/>
            <a:ext cx="7782428" cy="36009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it-IT" sz="6000" dirty="0" smtClean="0">
                <a:solidFill>
                  <a:srgbClr val="0000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drogyne" pitchFamily="82" charset="0"/>
              </a:rPr>
              <a:t>… come </a:t>
            </a:r>
          </a:p>
          <a:p>
            <a:r>
              <a:rPr lang="it-IT" sz="6000" dirty="0" smtClean="0">
                <a:solidFill>
                  <a:srgbClr val="0000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drogyne" pitchFamily="82" charset="0"/>
              </a:rPr>
              <a:t>una </a:t>
            </a:r>
            <a:r>
              <a:rPr lang="it-IT" sz="6000" dirty="0">
                <a:solidFill>
                  <a:srgbClr val="0000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drogyne" pitchFamily="82" charset="0"/>
              </a:rPr>
              <a:t>sposa adorna </a:t>
            </a:r>
            <a:endParaRPr lang="it-IT" sz="6000" dirty="0" smtClean="0">
              <a:solidFill>
                <a:srgbClr val="0000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ndrogyne" pitchFamily="82" charset="0"/>
            </a:endParaRPr>
          </a:p>
          <a:p>
            <a:r>
              <a:rPr lang="it-IT" sz="6000" dirty="0" smtClean="0">
                <a:solidFill>
                  <a:srgbClr val="0000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drogyne" pitchFamily="82" charset="0"/>
              </a:rPr>
              <a:t>per </a:t>
            </a:r>
            <a:r>
              <a:rPr lang="it-IT" sz="6000" dirty="0">
                <a:solidFill>
                  <a:srgbClr val="0000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drogyne" pitchFamily="82" charset="0"/>
              </a:rPr>
              <a:t>il suo </a:t>
            </a:r>
            <a:r>
              <a:rPr lang="it-IT" sz="6000" dirty="0" smtClean="0">
                <a:solidFill>
                  <a:srgbClr val="0000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drogyne" pitchFamily="82" charset="0"/>
              </a:rPr>
              <a:t>sposo </a:t>
            </a:r>
          </a:p>
          <a:p>
            <a:endParaRPr lang="it-IT" sz="2400" dirty="0" smtClean="0">
              <a:solidFill>
                <a:srgbClr val="0000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t-IT" sz="2400" dirty="0" smtClean="0">
                <a:solidFill>
                  <a:srgbClr val="0000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Apocalisse 21,2</a:t>
            </a:r>
            <a:endParaRPr lang="it-IT" sz="2400" dirty="0">
              <a:solidFill>
                <a:srgbClr val="0000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5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75856" y="404664"/>
            <a:ext cx="562948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it-IT" sz="2400" dirty="0"/>
              <a:t>Se la pienezza è futura, la possibilità di anticipazione è però un fatto presente. </a:t>
            </a:r>
            <a:endParaRPr lang="it-IT" sz="2400" dirty="0" smtClean="0"/>
          </a:p>
          <a:p>
            <a:pPr marL="0" lvl="1">
              <a:spcBef>
                <a:spcPts val="1200"/>
              </a:spcBef>
            </a:pPr>
            <a:r>
              <a:rPr lang="it-IT" sz="2400" dirty="0" smtClean="0"/>
              <a:t>È </a:t>
            </a:r>
            <a:r>
              <a:rPr lang="it-IT" sz="2400" dirty="0"/>
              <a:t>solo con l'aiuto di un angelo che Giovanni ha capito queste cose. É alla luce della Parola di Dio, vale a dire nell'ascolto, nella preghiera e nella fede che la comunità cristiana trova la lucidità per saper vedere e distinguere anche ciò che si </a:t>
            </a:r>
            <a:r>
              <a:rPr lang="it-IT" sz="2400" dirty="0" smtClean="0"/>
              <a:t>contrappone </a:t>
            </a:r>
            <a:r>
              <a:rPr lang="it-IT" sz="2400" dirty="0"/>
              <a:t>alla nuova </a:t>
            </a:r>
            <a:r>
              <a:rPr lang="it-IT" sz="2400" dirty="0" smtClean="0"/>
              <a:t>Gerusalemme. </a:t>
            </a:r>
          </a:p>
          <a:p>
            <a:pPr marL="0" lvl="1">
              <a:spcBef>
                <a:spcPts val="1200"/>
              </a:spcBef>
            </a:pPr>
            <a:r>
              <a:rPr lang="it-IT" sz="2400" dirty="0" smtClean="0"/>
              <a:t>Senza </a:t>
            </a:r>
            <a:r>
              <a:rPr lang="it-IT" sz="2400" dirty="0"/>
              <a:t>l'aiuto della Parola di Dio, la lettura della storia perde lucidità e si confonde con la lettura mondana e la comunità finisce per ragionare come il mondo o per perdere la speranza perché non sa più scorgere il germe della novità di Dio.</a:t>
            </a:r>
            <a:endParaRPr lang="it-IT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 t="-264" r="19697" b="264"/>
          <a:stretch/>
        </p:blipFill>
        <p:spPr>
          <a:xfrm>
            <a:off x="475989" y="404664"/>
            <a:ext cx="246762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"/>
          <a:stretch/>
        </p:blipFill>
        <p:spPr>
          <a:xfrm>
            <a:off x="1043608" y="620689"/>
            <a:ext cx="7272808" cy="5316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5495998" y="6093296"/>
            <a:ext cx="2854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/>
              <a:t>M. Chagall – la tenerezza</a:t>
            </a:r>
            <a:endParaRPr lang="it-IT" sz="2000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15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251356"/>
            <a:ext cx="849694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SCHEMA DI LAVORO</a:t>
            </a:r>
          </a:p>
          <a:p>
            <a:endParaRPr lang="it-IT" sz="800" b="1" dirty="0" smtClean="0"/>
          </a:p>
          <a:p>
            <a:r>
              <a:rPr lang="it-IT" sz="2000" b="1" i="1" dirty="0" smtClean="0">
                <a:latin typeface="+mj-lt"/>
              </a:rPr>
              <a:t>il </a:t>
            </a:r>
            <a:r>
              <a:rPr lang="it-IT" sz="2000" b="1" i="1" dirty="0">
                <a:latin typeface="+mj-lt"/>
              </a:rPr>
              <a:t>cielo e la terra di prima infatti erano scomparsi e il mare non c’era </a:t>
            </a:r>
            <a:r>
              <a:rPr lang="it-IT" sz="2000" b="1" i="1" dirty="0" smtClean="0">
                <a:latin typeface="+mj-lt"/>
              </a:rPr>
              <a:t>più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>
                <a:latin typeface="+mj-lt"/>
              </a:rPr>
              <a:t>Il rapporto con il passato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>
                <a:latin typeface="+mj-lt"/>
              </a:rPr>
              <a:t>Il bagaglio di esperienze , personali e collettive 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>
                <a:latin typeface="+mj-lt"/>
              </a:rPr>
              <a:t>La sedimentazione del male </a:t>
            </a:r>
            <a:endParaRPr lang="it-IT" sz="800" dirty="0" smtClean="0">
              <a:latin typeface="+mj-lt"/>
            </a:endParaRPr>
          </a:p>
          <a:p>
            <a:r>
              <a:rPr lang="it-IT" sz="2000" b="1" i="1" dirty="0"/>
              <a:t>un cielo nuovo e una terra </a:t>
            </a:r>
            <a:r>
              <a:rPr lang="it-IT" sz="2000" b="1" i="1" dirty="0" smtClean="0"/>
              <a:t>nuova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/>
              <a:t>La prospettiva del futuro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/>
              <a:t>Progettare il presente in mezzo al mattone poggiato sul </a:t>
            </a:r>
          </a:p>
          <a:p>
            <a:pPr marL="3657600" lvl="7" indent="-457200">
              <a:buFont typeface="Wingdings" pitchFamily="2" charset="2"/>
              <a:buChar char="§"/>
            </a:pPr>
            <a:r>
              <a:rPr lang="it-IT" sz="2000" dirty="0" smtClean="0"/>
              <a:t>passato (sicurezza)</a:t>
            </a:r>
          </a:p>
          <a:p>
            <a:pPr marL="3657600" lvl="7" indent="-457200">
              <a:buFont typeface="Wingdings" pitchFamily="2" charset="2"/>
              <a:buChar char="§"/>
            </a:pPr>
            <a:r>
              <a:rPr lang="it-IT" sz="2000" dirty="0" smtClean="0"/>
              <a:t>futuro (utopia)</a:t>
            </a:r>
            <a:endParaRPr lang="it-IT" sz="2000" dirty="0"/>
          </a:p>
          <a:p>
            <a:r>
              <a:rPr lang="it-IT" sz="2000" b="1" i="1" dirty="0">
                <a:latin typeface="+mj-lt"/>
              </a:rPr>
              <a:t>una sposa </a:t>
            </a:r>
            <a:r>
              <a:rPr lang="it-IT" sz="2000" b="1" i="1" dirty="0" smtClean="0">
                <a:latin typeface="+mj-lt"/>
              </a:rPr>
              <a:t>adorna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>
                <a:latin typeface="+mj-lt"/>
              </a:rPr>
              <a:t>Bellezza e armonia dell’altro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>
                <a:latin typeface="+mj-lt"/>
              </a:rPr>
              <a:t>L’intuizione dello sposo e della sposa … lo sguardo lungo … la bellezza che sta arrivando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>
                <a:latin typeface="+mj-lt"/>
              </a:rPr>
              <a:t>«Adornamenti» della vita matrimoniale</a:t>
            </a:r>
            <a:endParaRPr lang="it-IT" sz="600" dirty="0" smtClean="0">
              <a:latin typeface="+mj-lt"/>
            </a:endParaRPr>
          </a:p>
          <a:p>
            <a:r>
              <a:rPr lang="it-IT" sz="2000" b="1" i="1" dirty="0">
                <a:latin typeface="+mj-lt"/>
              </a:rPr>
              <a:t>la tenda di </a:t>
            </a:r>
            <a:r>
              <a:rPr lang="it-IT" sz="2000" b="1" i="1" dirty="0" smtClean="0">
                <a:latin typeface="+mj-lt"/>
              </a:rPr>
              <a:t>Dio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000" dirty="0" smtClean="0">
                <a:latin typeface="+mj-lt"/>
              </a:rPr>
              <a:t>La famiglia come tenda di Dio (segno per gli </a:t>
            </a:r>
            <a:r>
              <a:rPr lang="it-IT" sz="2000" smtClean="0">
                <a:latin typeface="+mj-lt"/>
              </a:rPr>
              <a:t>uomini) per la</a:t>
            </a:r>
            <a:endParaRPr lang="it-IT" sz="2000" dirty="0" smtClean="0">
              <a:latin typeface="+mj-lt"/>
            </a:endParaRPr>
          </a:p>
          <a:p>
            <a:pPr marL="3657600" lvl="7" indent="-457200">
              <a:buFont typeface="Wingdings" pitchFamily="2" charset="2"/>
              <a:buChar char="§"/>
            </a:pPr>
            <a:r>
              <a:rPr lang="it-IT" sz="2000" dirty="0" smtClean="0">
                <a:latin typeface="+mj-lt"/>
              </a:rPr>
              <a:t>Società</a:t>
            </a:r>
          </a:p>
          <a:p>
            <a:pPr marL="3657600" lvl="7" indent="-457200">
              <a:buFont typeface="Wingdings" pitchFamily="2" charset="2"/>
              <a:buChar char="§"/>
            </a:pPr>
            <a:r>
              <a:rPr lang="it-IT" sz="2000" dirty="0">
                <a:latin typeface="+mj-lt"/>
              </a:rPr>
              <a:t>C</a:t>
            </a:r>
            <a:r>
              <a:rPr lang="it-IT" sz="2000" dirty="0" smtClean="0">
                <a:latin typeface="+mj-lt"/>
              </a:rPr>
              <a:t>hiesa</a:t>
            </a:r>
          </a:p>
        </p:txBody>
      </p:sp>
    </p:spTree>
    <p:extLst>
      <p:ext uri="{BB962C8B-B14F-4D97-AF65-F5344CB8AC3E}">
        <p14:creationId xmlns:p14="http://schemas.microsoft.com/office/powerpoint/2010/main" val="35587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47864" y="188640"/>
            <a:ext cx="55081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/>
              <a:t>Dal libro dell’Apocalisse di san Giovanni apostolo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800" dirty="0"/>
              <a:t/>
            </a:r>
            <a:br>
              <a:rPr lang="it-IT" sz="800" dirty="0"/>
            </a:br>
            <a:r>
              <a:rPr lang="it-IT" sz="2200" dirty="0"/>
              <a:t>Io, Giovanni, vidi un cielo nuovo e una terra nuova: il cielo e la terra di prima infatti erano scomparsi e il mare non c’era più. </a:t>
            </a:r>
            <a:br>
              <a:rPr lang="it-IT" sz="2200" dirty="0"/>
            </a:br>
            <a:r>
              <a:rPr lang="it-IT" sz="2200" dirty="0"/>
              <a:t>E vidi anche la città santa, la Gerusalemme nuova, scendere dal cielo, da Dio, pronta come una sposa adorna per il suo sposo. </a:t>
            </a:r>
            <a:br>
              <a:rPr lang="it-IT" sz="2200" dirty="0"/>
            </a:br>
            <a:r>
              <a:rPr lang="it-IT" sz="2200" dirty="0"/>
              <a:t>Udii allora una voce potente, che veniva dal trono e diceva: </a:t>
            </a:r>
            <a:br>
              <a:rPr lang="it-IT" sz="2200" dirty="0"/>
            </a:br>
            <a:r>
              <a:rPr lang="it-IT" sz="2200" dirty="0"/>
              <a:t>«Ecco la tenda di Dio con gli uomini!</a:t>
            </a:r>
            <a:br>
              <a:rPr lang="it-IT" sz="2200" dirty="0"/>
            </a:br>
            <a:r>
              <a:rPr lang="it-IT" sz="2200" dirty="0"/>
              <a:t>Egli abiterà con loro </a:t>
            </a:r>
            <a:br>
              <a:rPr lang="it-IT" sz="2200" dirty="0"/>
            </a:br>
            <a:r>
              <a:rPr lang="it-IT" sz="2200" dirty="0"/>
              <a:t>ed essi saranno suoi popoli</a:t>
            </a:r>
            <a:br>
              <a:rPr lang="it-IT" sz="2200" dirty="0"/>
            </a:br>
            <a:r>
              <a:rPr lang="it-IT" sz="2200" dirty="0"/>
              <a:t>ed egli sarà il Dio con loro, il loro Dio.</a:t>
            </a:r>
            <a:br>
              <a:rPr lang="it-IT" sz="2200" dirty="0"/>
            </a:br>
            <a:r>
              <a:rPr lang="it-IT" sz="2200" dirty="0"/>
              <a:t>E asciugherà ogni lacrima dai loro occhi</a:t>
            </a:r>
            <a:br>
              <a:rPr lang="it-IT" sz="2200" dirty="0"/>
            </a:br>
            <a:r>
              <a:rPr lang="it-IT" sz="2200" dirty="0"/>
              <a:t>e non vi sarà più la morte</a:t>
            </a:r>
            <a:br>
              <a:rPr lang="it-IT" sz="2200" dirty="0"/>
            </a:br>
            <a:r>
              <a:rPr lang="it-IT" sz="2200" dirty="0"/>
              <a:t>né lutto né lamento né affanno,</a:t>
            </a:r>
            <a:br>
              <a:rPr lang="it-IT" sz="2200" dirty="0"/>
            </a:br>
            <a:r>
              <a:rPr lang="it-IT" sz="2200" dirty="0"/>
              <a:t>perché le cose di prima sono passate».</a:t>
            </a:r>
            <a:br>
              <a:rPr lang="it-IT" sz="2200" dirty="0"/>
            </a:br>
            <a:r>
              <a:rPr lang="it-IT" sz="2200" dirty="0"/>
              <a:t>E Colui che sedeva sul trono disse: «Ecco, io faccio nuove tutte le cose</a:t>
            </a:r>
            <a:r>
              <a:rPr lang="it-IT" sz="2200" dirty="0" smtClean="0"/>
              <a:t>» </a:t>
            </a:r>
            <a:r>
              <a:rPr lang="it-IT" dirty="0" smtClean="0"/>
              <a:t>[</a:t>
            </a:r>
            <a:r>
              <a:rPr lang="it-IT" dirty="0" err="1" smtClean="0"/>
              <a:t>Ap</a:t>
            </a:r>
            <a:r>
              <a:rPr lang="it-IT" dirty="0" smtClean="0"/>
              <a:t> 21, 1-5].</a:t>
            </a:r>
            <a:endParaRPr lang="it-IT" sz="2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r="13968"/>
          <a:stretch/>
        </p:blipFill>
        <p:spPr>
          <a:xfrm>
            <a:off x="254470" y="393769"/>
            <a:ext cx="3018772" cy="61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60648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rossbats tfb" pitchFamily="2" charset="0"/>
              </a:rPr>
              <a:t>I</a:t>
            </a:r>
            <a:r>
              <a:rPr lang="it-IT" sz="2000" dirty="0" smtClean="0">
                <a:latin typeface="crossbats tfb" pitchFamily="2" charset="0"/>
              </a:rPr>
              <a:t> </a:t>
            </a:r>
            <a:r>
              <a:rPr lang="it-IT" sz="2400" dirty="0" smtClean="0">
                <a:latin typeface="Androgyne" pitchFamily="82" charset="0"/>
              </a:rPr>
              <a:t>il cielo e la terra di prima infatti erano scomparsi e il mare non c’era più. </a:t>
            </a:r>
          </a:p>
          <a:p>
            <a:endParaRPr lang="it-IT" sz="800" dirty="0">
              <a:latin typeface="Androgyne" pitchFamily="82" charset="0"/>
            </a:endParaRP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rossbats tfb" pitchFamily="2" charset="0"/>
              </a:rPr>
              <a:t>I</a:t>
            </a:r>
            <a:r>
              <a:rPr lang="it-IT" sz="2000" dirty="0">
                <a:latin typeface="crossbats tfb" pitchFamily="2" charset="0"/>
              </a:rPr>
              <a:t> </a:t>
            </a:r>
            <a:r>
              <a:rPr lang="it-IT" sz="2400" dirty="0" smtClean="0">
                <a:latin typeface="Androgyne" pitchFamily="82" charset="0"/>
              </a:rPr>
              <a:t>E asciugherà ogni lacrima dai loro occhi</a:t>
            </a:r>
            <a:br>
              <a:rPr lang="it-IT" sz="2400" dirty="0" smtClean="0">
                <a:latin typeface="Androgyne" pitchFamily="82" charset="0"/>
              </a:rPr>
            </a:br>
            <a:r>
              <a:rPr lang="it-IT" sz="2400" dirty="0" smtClean="0">
                <a:latin typeface="Androgyne" pitchFamily="82" charset="0"/>
              </a:rPr>
              <a:t>e non vi sarà più la morte né lutto né lamento né affanno, perché le cose di prima sono passate</a:t>
            </a:r>
            <a:endParaRPr lang="it-IT" sz="2400" dirty="0">
              <a:latin typeface="Androgyne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>
                        <a14:foregroundMark x1="88444" y1="64333" x2="88444" y2="64333"/>
                        <a14:foregroundMark x1="95333" y1="76000" x2="95333" y2="76000"/>
                        <a14:foregroundMark x1="84667" y1="75667" x2="84667" y2="7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13856"/>
            <a:ext cx="6516216" cy="4344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ttangolo 7"/>
          <p:cNvSpPr/>
          <p:nvPr/>
        </p:nvSpPr>
        <p:spPr>
          <a:xfrm>
            <a:off x="323528" y="2384306"/>
            <a:ext cx="7128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«</a:t>
            </a:r>
            <a:r>
              <a:rPr lang="it-IT" sz="2000" i="1" dirty="0"/>
              <a:t>Ecco che io sto per creare cieli nuovi e una terra nuova. Non si ricorderanno più le cose di prima, non torneranno in mente</a:t>
            </a:r>
            <a:r>
              <a:rPr lang="it-IT" sz="2000" dirty="0"/>
              <a:t>» </a:t>
            </a:r>
            <a:r>
              <a:rPr lang="it-IT" dirty="0"/>
              <a:t>(</a:t>
            </a:r>
            <a:r>
              <a:rPr lang="it-IT" dirty="0" err="1"/>
              <a:t>Is</a:t>
            </a:r>
            <a:r>
              <a:rPr lang="it-IT" dirty="0"/>
              <a:t> 65,17).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3527" y="3561774"/>
            <a:ext cx="68853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«</a:t>
            </a:r>
            <a:r>
              <a:rPr lang="it-IT" sz="2000" dirty="0"/>
              <a:t>Nessuno che mette mano all'aratro e poi si volge indietro è adatto per il regno di Dio</a:t>
            </a:r>
            <a:r>
              <a:rPr lang="it-IT" sz="2000" dirty="0" smtClean="0"/>
              <a:t>» </a:t>
            </a:r>
            <a:r>
              <a:rPr lang="it-IT" dirty="0" smtClean="0"/>
              <a:t>(Lc 9,62) .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23528" y="4418464"/>
            <a:ext cx="67687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dimenticando ciò che mi sta alle spalle e proteso verso ciò che mi sta di fronte, corro verso la mèta </a:t>
            </a:r>
          </a:p>
          <a:p>
            <a:r>
              <a:rPr lang="it-IT" dirty="0" smtClean="0"/>
              <a:t>(Fil 3,13-14)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8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260648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Precario</a:t>
            </a:r>
            <a:r>
              <a:rPr lang="it-IT" sz="2400" dirty="0"/>
              <a:t>, provvisorio, transitorio, transitivo, effimero, fugace e </a:t>
            </a:r>
            <a:r>
              <a:rPr lang="it-IT" sz="2400" dirty="0" smtClean="0"/>
              <a:t>passeggero: </a:t>
            </a:r>
            <a:r>
              <a:rPr lang="it-IT" sz="2400" dirty="0"/>
              <a:t>è la situazione dell’uomo, viandante e nomade, sempre costretto a piantare “oltre” la sua tenda. È una verità biblica.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9512" y="4282748"/>
            <a:ext cx="3947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Siamo </a:t>
            </a:r>
            <a:r>
              <a:rPr lang="it-IT" sz="2400" dirty="0"/>
              <a:t>sempre alla ricerca della pienezza, della felicità. La tensione verso “l’oltre” è profondamente radicata in noi e ci accompagna per tutta la vita. </a:t>
            </a:r>
          </a:p>
        </p:txBody>
      </p:sp>
      <p:pic>
        <p:nvPicPr>
          <p:cNvPr id="2050" name="Picture 2" descr="http://www.scuolapereroi.it/wp-content/uploads/2008/12/contribu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70" y="332656"/>
            <a:ext cx="457498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04664"/>
            <a:ext cx="799288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rossbats tfb" pitchFamily="2" charset="0"/>
              </a:rPr>
              <a:t>I</a:t>
            </a:r>
            <a:r>
              <a:rPr lang="it-IT" sz="2000" dirty="0">
                <a:latin typeface="crossbats tfb" pitchFamily="2" charset="0"/>
              </a:rPr>
              <a:t> </a:t>
            </a:r>
            <a:r>
              <a:rPr lang="it-IT" sz="2400" dirty="0" smtClean="0">
                <a:latin typeface="Androgyne" pitchFamily="82" charset="0"/>
              </a:rPr>
              <a:t>un cielo nuovo e una terra nuova</a:t>
            </a:r>
          </a:p>
          <a:p>
            <a:endParaRPr lang="it-IT" sz="1100" dirty="0" smtClean="0">
              <a:latin typeface="Androgyne" pitchFamily="82" charset="0"/>
            </a:endParaRPr>
          </a:p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rossbats tfb" pitchFamily="2" charset="0"/>
              </a:rPr>
              <a:t>I</a:t>
            </a:r>
            <a:r>
              <a:rPr lang="it-IT" sz="2000" dirty="0">
                <a:latin typeface="crossbats tfb" pitchFamily="2" charset="0"/>
              </a:rPr>
              <a:t> </a:t>
            </a:r>
            <a:r>
              <a:rPr lang="it-IT" sz="2400" dirty="0" smtClean="0">
                <a:latin typeface="Androgyne" pitchFamily="82" charset="0"/>
              </a:rPr>
              <a:t>E vidi anche la città santa, la Gerusalemme nuova, scendere dal cielo</a:t>
            </a:r>
          </a:p>
          <a:p>
            <a:endParaRPr lang="it-IT" sz="1100" dirty="0" smtClean="0">
              <a:latin typeface="Androgyne" pitchFamily="82" charset="0"/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rossbats tfb" pitchFamily="2" charset="0"/>
              </a:rPr>
              <a:t>I </a:t>
            </a:r>
            <a:r>
              <a:rPr lang="it-IT" sz="2400" dirty="0" smtClean="0">
                <a:latin typeface="Androgyne" pitchFamily="82" charset="0"/>
              </a:rPr>
              <a:t>«Ecco, io faccio nuove tutte le cose»</a:t>
            </a:r>
            <a:endParaRPr lang="it-IT" sz="2400" dirty="0">
              <a:latin typeface="Androgyne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506720" cy="3519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4123842" y="4005064"/>
            <a:ext cx="480015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Tanto che, se uno è in Cristo, è una nuova creatura; le cose vecchie sono passate; ecco, ne sono nate di nuove </a:t>
            </a:r>
          </a:p>
          <a:p>
            <a:r>
              <a:rPr lang="it-IT" dirty="0" smtClean="0"/>
              <a:t>[2 </a:t>
            </a:r>
            <a:r>
              <a:rPr lang="it-IT" dirty="0" err="1" smtClean="0"/>
              <a:t>Cor</a:t>
            </a:r>
            <a:r>
              <a:rPr lang="it-IT" dirty="0" smtClean="0"/>
              <a:t> 5,17].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4092330" y="2492896"/>
            <a:ext cx="4800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Darò </a:t>
            </a:r>
            <a:r>
              <a:rPr lang="it-IT" sz="2000" dirty="0"/>
              <a:t>loro un cuore nuovo, uno spirito nuovo metterò dentro di loro. Toglierò dal loro petto il cuore di pietra, darò loro un cuore di </a:t>
            </a:r>
            <a:r>
              <a:rPr lang="it-IT" sz="2000" dirty="0" smtClean="0"/>
              <a:t>carne </a:t>
            </a:r>
            <a:r>
              <a:rPr lang="it-IT" dirty="0" smtClean="0"/>
              <a:t>[</a:t>
            </a:r>
            <a:r>
              <a:rPr lang="it-IT" dirty="0" err="1" smtClean="0"/>
              <a:t>Ez</a:t>
            </a:r>
            <a:r>
              <a:rPr lang="it-IT" dirty="0" smtClean="0"/>
              <a:t> 11,19]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123842" y="5530348"/>
            <a:ext cx="4768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sym typeface="Wingdings"/>
              </a:rPr>
              <a:t></a:t>
            </a:r>
            <a:r>
              <a:rPr lang="it-IT" sz="2000" b="1" dirty="0">
                <a:solidFill>
                  <a:srgbClr val="002060"/>
                </a:solidFill>
                <a:sym typeface="Wingdings"/>
              </a:rPr>
              <a:t> </a:t>
            </a:r>
            <a:r>
              <a:rPr lang="it-IT" sz="2000" dirty="0" smtClean="0"/>
              <a:t>Noi </a:t>
            </a:r>
            <a:r>
              <a:rPr lang="it-IT" sz="2000" dirty="0"/>
              <a:t>infatti, secondo la sua promessa, aspettiamo nuovi cieli e una terra nuova, nei quali abita la </a:t>
            </a:r>
            <a:r>
              <a:rPr lang="it-IT" sz="2000" dirty="0" smtClean="0"/>
              <a:t>giustizia </a:t>
            </a:r>
            <a:r>
              <a:rPr lang="it-IT" dirty="0" smtClean="0"/>
              <a:t>[2Pt 3,13].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3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39"/>
            <a:ext cx="489654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/>
              <a:t>“La vita, infatti, non è un cammino semplice e lineare lungo il quale possiamo procedere liberamente e senza intoppi, ma piuttosto un intricato labirinto attraverso il quale dobbiamo trovare la nostra strada. Spesso smarriti e confusi, talvolta imprigionati in un vicolo cieco. Ma sempre, se abbiamo fede, si aprirà una porta: forse non quella che ci saremmo aspettati, ma certamente quella che alla fine si rivelerà la migliore per noi” </a:t>
            </a:r>
            <a:r>
              <a:rPr lang="it-IT" dirty="0"/>
              <a:t>(A. J. </a:t>
            </a:r>
            <a:r>
              <a:rPr lang="it-IT" dirty="0" err="1"/>
              <a:t>Cronin</a:t>
            </a:r>
            <a:r>
              <a:rPr lang="it-IT" dirty="0" smtClean="0"/>
              <a:t>)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82735" y="4696205"/>
            <a:ext cx="475252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/>
              <a:t>È importante imparare a metterci sempre in gioco, ad aprirci al nuovo e a ridefinire noi stessi per affrontare con coraggio e consapevolezza ogni nuova situazione. </a:t>
            </a:r>
          </a:p>
        </p:txBody>
      </p:sp>
      <p:pic>
        <p:nvPicPr>
          <p:cNvPr id="4104" name="Picture 8" descr="http://itphoto500x500.mnstatic.com/labirinto-di-villa-pisani_875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418" r="1821" b="418"/>
          <a:stretch/>
        </p:blipFill>
        <p:spPr bwMode="auto">
          <a:xfrm>
            <a:off x="5000033" y="332656"/>
            <a:ext cx="3867189" cy="60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7218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rossbats tfb" pitchFamily="2" charset="0"/>
              </a:rPr>
              <a:t>I</a:t>
            </a:r>
            <a:r>
              <a:rPr lang="it-IT" sz="2000" dirty="0">
                <a:latin typeface="crossbats tfb" pitchFamily="2" charset="0"/>
              </a:rPr>
              <a:t> </a:t>
            </a:r>
            <a:r>
              <a:rPr lang="it-IT" sz="2000" dirty="0" smtClean="0">
                <a:latin typeface="crossbats tfb" pitchFamily="2" charset="0"/>
              </a:rPr>
              <a:t> </a:t>
            </a:r>
            <a:r>
              <a:rPr lang="it-IT" sz="2400" dirty="0" smtClean="0">
                <a:latin typeface="Androgyne" pitchFamily="82" charset="0"/>
              </a:rPr>
              <a:t>pronta come una sposa adorna per il suo sposo</a:t>
            </a:r>
            <a:endParaRPr lang="it-IT" sz="2400" dirty="0">
              <a:latin typeface="Androgyne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239964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3608368" y="836712"/>
            <a:ext cx="52565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Rallegriamoci ed esultiamo,</a:t>
            </a:r>
            <a:br>
              <a:rPr lang="it-IT" sz="2000" dirty="0" smtClean="0"/>
            </a:br>
            <a:r>
              <a:rPr lang="it-IT" sz="2000" dirty="0" smtClean="0"/>
              <a:t>rendiamo a lui gloria, perché sono giunte le nozze dell'Agnello; la sua sposa è pronta: le fu data una veste di lino puro e splendente»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Ap</a:t>
            </a:r>
            <a:r>
              <a:rPr lang="it-IT" dirty="0" smtClean="0"/>
              <a:t> 19,7-8).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623976" y="2517677"/>
            <a:ext cx="52565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rivestiamoci </a:t>
            </a:r>
            <a:r>
              <a:rPr lang="it-IT" sz="2000" dirty="0"/>
              <a:t>“come si conviene a eletti di Dio, santi e diletti, di sentimenti di misericordia, di bontà, di umiltà, di modestia e di pazienza” </a:t>
            </a:r>
            <a:endParaRPr lang="it-IT" sz="2400" dirty="0" smtClean="0"/>
          </a:p>
          <a:p>
            <a:r>
              <a:rPr lang="it-IT" dirty="0" smtClean="0"/>
              <a:t>(</a:t>
            </a:r>
            <a:r>
              <a:rPr lang="it-IT" dirty="0"/>
              <a:t>Col 3,12).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623976" y="3991129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E voi, mariti, amate le vostre mogli, come anche Cristo ha amato la Chiesa e ha dato se stesso per lei, per renderla santa, purificandola con il lavacro dell'acqua mediante la parola, e per presentare a se stesso la Chiesa tutta gloriosa, senza macchia né ruga o alcunché di simile, ma santa e immacolata. 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Ef</a:t>
            </a:r>
            <a:r>
              <a:rPr lang="it-IT" dirty="0" smtClean="0"/>
              <a:t> 5, 25-27)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90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63688" y="188640"/>
            <a:ext cx="72008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i="1" dirty="0" smtClean="0"/>
              <a:t>Ho </a:t>
            </a:r>
            <a:r>
              <a:rPr lang="it-IT" sz="2000" b="1" i="1" dirty="0"/>
              <a:t>conosciuto due religioni</a:t>
            </a:r>
            <a:r>
              <a:rPr lang="it-IT" sz="2000" b="1" dirty="0"/>
              <a:t>. La prima </a:t>
            </a:r>
            <a:r>
              <a:rPr lang="it-IT" sz="2000" b="1" dirty="0" smtClean="0"/>
              <a:t>è una </a:t>
            </a:r>
            <a:r>
              <a:rPr lang="it-IT" sz="2000" b="1" dirty="0"/>
              <a:t>religione d'amore</a:t>
            </a:r>
            <a:r>
              <a:rPr lang="it-IT" sz="2000" dirty="0"/>
              <a:t>: è gioia, parola scambiata, servizio, guarigione </a:t>
            </a:r>
            <a:r>
              <a:rPr lang="it-IT" sz="2000" dirty="0" smtClean="0"/>
              <a:t>dalle paure </a:t>
            </a:r>
            <a:r>
              <a:rPr lang="it-IT" sz="2000" dirty="0"/>
              <a:t>e dalle angustie, speranza attraverso tutto, </a:t>
            </a:r>
            <a:r>
              <a:rPr lang="it-IT" sz="2000" dirty="0" smtClean="0"/>
              <a:t>amicizia, benevolenza, sollecitudine </a:t>
            </a:r>
            <a:r>
              <a:rPr lang="it-IT" sz="2000" dirty="0"/>
              <a:t>reciproca, attenzione alla verità. rettitudine, coraggio </a:t>
            </a:r>
            <a:r>
              <a:rPr lang="it-IT" sz="2000" dirty="0" smtClean="0"/>
              <a:t>onesto, grande </a:t>
            </a:r>
            <a:r>
              <a:rPr lang="it-IT" sz="2000" dirty="0"/>
              <a:t>rispetto, giubilo di tutta la creazione. In tutto essa vede il bene e </a:t>
            </a:r>
            <a:r>
              <a:rPr lang="it-IT" sz="2000" dirty="0" smtClean="0"/>
              <a:t>il meglio</a:t>
            </a:r>
            <a:r>
              <a:rPr lang="it-IT" sz="2000" dirty="0"/>
              <a:t>: non dispera di nulla e di nessuno. Crede che anche </a:t>
            </a:r>
            <a:r>
              <a:rPr lang="it-IT" sz="2000" dirty="0" smtClean="0"/>
              <a:t>l'Inaccessibile, in </a:t>
            </a:r>
            <a:r>
              <a:rPr lang="it-IT" sz="2000" dirty="0"/>
              <a:t>cui la saggezza non vede altro che destino cieco, o al più la </a:t>
            </a:r>
            <a:r>
              <a:rPr lang="it-IT" sz="2000" dirty="0" smtClean="0"/>
              <a:t>fredda chiarezza </a:t>
            </a:r>
            <a:r>
              <a:rPr lang="it-IT" sz="2000" dirty="0"/>
              <a:t>del pensiero, crede che l'Inaccessibile è la grande Bontà.</a:t>
            </a:r>
          </a:p>
          <a:p>
            <a:r>
              <a:rPr lang="it-IT" sz="2000" b="1" dirty="0"/>
              <a:t>L'altra religione è tristezza</a:t>
            </a:r>
            <a:r>
              <a:rPr lang="it-IT" sz="2000" dirty="0"/>
              <a:t>: parla d'amore ma non ci crede. Non crede </a:t>
            </a:r>
            <a:r>
              <a:rPr lang="it-IT" sz="2000" dirty="0" smtClean="0"/>
              <a:t>se non </a:t>
            </a:r>
            <a:r>
              <a:rPr lang="it-IT" sz="2000" dirty="0"/>
              <a:t>alla forza, alla paura, alla disciplina senz'anima. Odia l'uomo e </a:t>
            </a:r>
            <a:r>
              <a:rPr lang="it-IT" sz="2000" dirty="0" smtClean="0"/>
              <a:t>lo teme</a:t>
            </a:r>
            <a:r>
              <a:rPr lang="it-IT" sz="2000" dirty="0"/>
              <a:t>. È menzogna, perché non fa quello che dice, perché non dice </a:t>
            </a:r>
            <a:r>
              <a:rPr lang="it-IT" sz="2000" dirty="0" smtClean="0"/>
              <a:t>neppure davvero </a:t>
            </a:r>
            <a:r>
              <a:rPr lang="it-IT" sz="2000" dirty="0"/>
              <a:t>quel che crede di dire. II suo Dio è ufficialmente tutto buono, </a:t>
            </a:r>
            <a:r>
              <a:rPr lang="it-IT" sz="2000" dirty="0" smtClean="0"/>
              <a:t>ma in </a:t>
            </a:r>
            <a:r>
              <a:rPr lang="it-IT" sz="2000" dirty="0"/>
              <a:t>realtà crudele e cattivo. È assediata da ciò che condanna: il sesso, </a:t>
            </a:r>
            <a:r>
              <a:rPr lang="it-IT" sz="2000" dirty="0" smtClean="0"/>
              <a:t>il denaro</a:t>
            </a:r>
            <a:r>
              <a:rPr lang="it-IT" sz="2000" dirty="0"/>
              <a:t>, l'orgoglio del potere. Ha il gusto della morte. E il peggio è </a:t>
            </a:r>
            <a:r>
              <a:rPr lang="it-IT" sz="2000" dirty="0" smtClean="0"/>
              <a:t>che tutto </a:t>
            </a:r>
            <a:r>
              <a:rPr lang="it-IT" sz="2000" dirty="0"/>
              <a:t>è così </a:t>
            </a:r>
            <a:r>
              <a:rPr lang="it-IT" sz="2000" dirty="0" smtClean="0"/>
              <a:t>ben fasciato </a:t>
            </a:r>
            <a:r>
              <a:rPr lang="it-IT" sz="2000" dirty="0"/>
              <a:t>dentro la dottrina sicura, la legge morale le </a:t>
            </a:r>
            <a:r>
              <a:rPr lang="it-IT" sz="2000" dirty="0" smtClean="0"/>
              <a:t>edificanti sdolcinatezze </a:t>
            </a:r>
            <a:r>
              <a:rPr lang="it-IT" sz="2000" dirty="0"/>
              <a:t>della pietà, che coloro che vi partecipano non ne </a:t>
            </a:r>
            <a:r>
              <a:rPr lang="it-IT" sz="2000" dirty="0" smtClean="0"/>
              <a:t>sanno nulla</a:t>
            </a:r>
            <a:r>
              <a:rPr lang="it-IT" sz="2000" dirty="0"/>
              <a:t>!</a:t>
            </a:r>
          </a:p>
          <a:p>
            <a:r>
              <a:rPr lang="it-IT" sz="2000" dirty="0"/>
              <a:t>Ma queste due religioni sono una sola, detta cristianesimo» </a:t>
            </a:r>
            <a:endParaRPr lang="it-IT" sz="2000" dirty="0" smtClean="0"/>
          </a:p>
          <a:p>
            <a:pPr algn="r"/>
            <a:r>
              <a:rPr lang="it-IT" dirty="0" smtClean="0"/>
              <a:t>Maurice </a:t>
            </a:r>
            <a:r>
              <a:rPr lang="it-IT" dirty="0" err="1" smtClean="0"/>
              <a:t>Bellet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0" r="44675"/>
          <a:stretch/>
        </p:blipFill>
        <p:spPr>
          <a:xfrm>
            <a:off x="251520" y="304430"/>
            <a:ext cx="1512168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rossbats tfb" pitchFamily="2" charset="0"/>
              </a:rPr>
              <a:t>I </a:t>
            </a:r>
            <a:r>
              <a:rPr lang="it-IT" sz="2400" dirty="0" smtClean="0">
                <a:latin typeface="Androgyne" pitchFamily="82" charset="0"/>
              </a:rPr>
              <a:t>«Ecco la tenda di Dio con gli uomini!</a:t>
            </a:r>
            <a:br>
              <a:rPr lang="it-IT" sz="2400" dirty="0" smtClean="0">
                <a:latin typeface="Androgyne" pitchFamily="82" charset="0"/>
              </a:rPr>
            </a:br>
            <a:r>
              <a:rPr lang="it-IT" sz="2400" dirty="0" smtClean="0">
                <a:latin typeface="Androgyne" pitchFamily="82" charset="0"/>
              </a:rPr>
              <a:t>Egli abiterà con loro ed essi saranno suoi popoli</a:t>
            </a:r>
            <a:br>
              <a:rPr lang="it-IT" sz="2400" dirty="0" smtClean="0">
                <a:latin typeface="Androgyne" pitchFamily="82" charset="0"/>
              </a:rPr>
            </a:br>
            <a:r>
              <a:rPr lang="it-IT" sz="2400" dirty="0" smtClean="0">
                <a:latin typeface="Androgyne" pitchFamily="82" charset="0"/>
              </a:rPr>
              <a:t>ed egli sarà il Dio con loro, il loro Dio.</a:t>
            </a:r>
            <a:endParaRPr lang="it-IT" sz="2400" dirty="0">
              <a:latin typeface="Androgyne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6" y="2420888"/>
            <a:ext cx="5292668" cy="396950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3528" y="2623765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000" dirty="0" smtClean="0"/>
              <a:t>E </a:t>
            </a:r>
            <a:r>
              <a:rPr lang="it-IT" sz="2000" dirty="0"/>
              <a:t>il Verbo si fece </a:t>
            </a:r>
            <a:r>
              <a:rPr lang="it-IT" sz="2000" dirty="0" smtClean="0"/>
              <a:t>carne e </a:t>
            </a:r>
            <a:r>
              <a:rPr lang="it-IT" sz="2000" dirty="0"/>
              <a:t>venne ad abitare in mezzo a </a:t>
            </a:r>
            <a:r>
              <a:rPr lang="it-IT" sz="2000" dirty="0" smtClean="0"/>
              <a:t>noi </a:t>
            </a:r>
            <a:r>
              <a:rPr lang="it-IT" dirty="0" smtClean="0"/>
              <a:t>(</a:t>
            </a:r>
            <a:r>
              <a:rPr lang="it-IT" dirty="0" err="1" smtClean="0"/>
              <a:t>Gv</a:t>
            </a:r>
            <a:r>
              <a:rPr lang="it-IT" dirty="0" smtClean="0"/>
              <a:t> 1,14)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23528" y="4405638"/>
            <a:ext cx="28803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sym typeface="Wingdings"/>
              </a:rPr>
              <a:t> </a:t>
            </a:r>
            <a:r>
              <a:rPr lang="it-IT" sz="2400" b="1" dirty="0" smtClean="0">
                <a:solidFill>
                  <a:srgbClr val="002060"/>
                </a:solidFill>
                <a:sym typeface="Wingdings"/>
              </a:rPr>
              <a:t> </a:t>
            </a:r>
            <a:r>
              <a:rPr lang="it-IT" sz="2000" dirty="0" smtClean="0"/>
              <a:t>Ecco</a:t>
            </a:r>
            <a:r>
              <a:rPr lang="it-IT" sz="2000" dirty="0"/>
              <a:t>, la vergine concepirà e darà alla luce un </a:t>
            </a:r>
            <a:r>
              <a:rPr lang="it-IT" sz="2000" dirty="0" smtClean="0"/>
              <a:t>figlio: a </a:t>
            </a:r>
            <a:r>
              <a:rPr lang="it-IT" sz="2000" dirty="0"/>
              <a:t>lui sarà dato il nome di </a:t>
            </a:r>
            <a:r>
              <a:rPr lang="it-IT" sz="2000" dirty="0" smtClean="0"/>
              <a:t>Emmanuele, che </a:t>
            </a:r>
            <a:r>
              <a:rPr lang="it-IT" sz="2000" dirty="0"/>
              <a:t>significa Dio con </a:t>
            </a:r>
            <a:r>
              <a:rPr lang="it-IT" sz="2000" dirty="0" smtClean="0"/>
              <a:t>noi </a:t>
            </a:r>
            <a:r>
              <a:rPr lang="it-IT" dirty="0" smtClean="0"/>
              <a:t>(Mt 1,23).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6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1102</Words>
  <Application>Microsoft Office PowerPoint</Application>
  <PresentationFormat>Presentazione su schermo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 Luciano</dc:creator>
  <cp:lastModifiedBy>don Luciano</cp:lastModifiedBy>
  <cp:revision>36</cp:revision>
  <dcterms:created xsi:type="dcterms:W3CDTF">2013-04-24T06:00:32Z</dcterms:created>
  <dcterms:modified xsi:type="dcterms:W3CDTF">2013-04-26T10:55:50Z</dcterms:modified>
</cp:coreProperties>
</file>